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1"/>
  </p:notesMasterIdLst>
  <p:sldIdLst>
    <p:sldId id="256" r:id="rId2"/>
    <p:sldId id="308" r:id="rId3"/>
    <p:sldId id="338" r:id="rId4"/>
    <p:sldId id="356" r:id="rId5"/>
    <p:sldId id="339" r:id="rId6"/>
    <p:sldId id="340" r:id="rId7"/>
    <p:sldId id="359" r:id="rId8"/>
    <p:sldId id="372" r:id="rId9"/>
    <p:sldId id="273" r:id="rId1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CC00"/>
    <a:srgbClr val="66CC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1" autoAdjust="0"/>
    <p:restoredTop sz="71391" autoAdjust="0"/>
  </p:normalViewPr>
  <p:slideViewPr>
    <p:cSldViewPr>
      <p:cViewPr varScale="1">
        <p:scale>
          <a:sx n="89" d="100"/>
          <a:sy n="89" d="100"/>
        </p:scale>
        <p:origin x="265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1FB917A-5B9E-4F48-B159-01685E5FB3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6648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各位同学，大家好！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这节课我会给大家介绍计算机系统结构的课程实验：</a:t>
            </a:r>
            <a:r>
              <a:rPr lang="en-US" altLang="zh-CN" dirty="0"/>
              <a:t>cache</a:t>
            </a:r>
            <a:r>
              <a:rPr lang="zh-CN" altLang="en-US" dirty="0"/>
              <a:t>模拟器的设计与实现。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748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本实验主要用于帮助大家理解</a:t>
            </a:r>
            <a:r>
              <a:rPr lang="en-US" altLang="zh-CN" dirty="0"/>
              <a:t>cache</a:t>
            </a:r>
            <a:r>
              <a:rPr lang="zh-CN" altLang="en-US" dirty="0"/>
              <a:t>的基本工作原理，以及如何实现一个高效的事件驱动的模拟器。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实验内容为编写一个</a:t>
            </a:r>
            <a:r>
              <a:rPr lang="en-US" altLang="zh-CN" dirty="0"/>
              <a:t>C</a:t>
            </a:r>
            <a:r>
              <a:rPr lang="zh-CN" altLang="en-US" dirty="0"/>
              <a:t>语言程序，模拟一个</a:t>
            </a:r>
            <a:r>
              <a:rPr lang="en-US" altLang="zh-CN" dirty="0"/>
              <a:t>cache</a:t>
            </a:r>
            <a:r>
              <a:rPr lang="zh-CN" altLang="en-US" dirty="0"/>
              <a:t>子系统的行为，这个程序的开发代码量大约是</a:t>
            </a:r>
            <a:r>
              <a:rPr lang="en-US" altLang="zh-CN" dirty="0"/>
              <a:t>200</a:t>
            </a:r>
            <a:r>
              <a:rPr lang="zh-CN" altLang="en-US" dirty="0"/>
              <a:t>到</a:t>
            </a:r>
            <a:r>
              <a:rPr lang="en-US" altLang="zh-CN" dirty="0"/>
              <a:t>300</a:t>
            </a:r>
            <a:r>
              <a:rPr lang="zh-CN" altLang="en-US" dirty="0"/>
              <a:t>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本实验的环境要求为：</a:t>
            </a:r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 err="1"/>
              <a:t>linux</a:t>
            </a:r>
            <a:r>
              <a:rPr lang="zh-CN" altLang="en-US" dirty="0"/>
              <a:t>操作系统，以及运行于其上的基本</a:t>
            </a:r>
            <a:r>
              <a:rPr lang="en-US" altLang="zh-CN" dirty="0"/>
              <a:t>C</a:t>
            </a:r>
            <a:r>
              <a:rPr lang="zh-CN" altLang="en-US" dirty="0"/>
              <a:t>语言开发环境。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195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本实验的数据包为：</a:t>
            </a:r>
            <a:r>
              <a:rPr lang="en-US" altLang="zh-CN" sz="1200" b="0" dirty="0"/>
              <a:t>cachelab</a:t>
            </a:r>
            <a:r>
              <a:rPr lang="en-US" altLang="zh-CN" sz="1200" b="0" baseline="0" dirty="0"/>
              <a:t>-</a:t>
            </a:r>
            <a:r>
              <a:rPr lang="en-US" altLang="zh-CN" sz="1200" b="0" dirty="0"/>
              <a:t>handout</a:t>
            </a:r>
            <a:r>
              <a:rPr lang="en-US" altLang="zh-CN" sz="1200" b="0" baseline="0" dirty="0"/>
              <a:t>.</a:t>
            </a:r>
            <a:r>
              <a:rPr lang="en-US" altLang="zh-CN" sz="1200" b="0" dirty="0"/>
              <a:t>tar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数据包可以在同一工作目录下使用：</a:t>
            </a:r>
            <a:r>
              <a:rPr lang="en-US" altLang="zh-CN" dirty="0"/>
              <a:t>tar </a:t>
            </a:r>
            <a:r>
              <a:rPr lang="en-US" altLang="zh-CN" dirty="0" err="1"/>
              <a:t>xvf</a:t>
            </a:r>
            <a:r>
              <a:rPr lang="en-US" altLang="zh-CN" dirty="0"/>
              <a:t> </a:t>
            </a:r>
            <a:r>
              <a:rPr lang="en-US" altLang="zh-CN" sz="1200" b="0" dirty="0"/>
              <a:t>cachelab-handout.tar</a:t>
            </a:r>
            <a:r>
              <a:rPr lang="zh-CN" altLang="en-US" sz="1200" b="0" dirty="0"/>
              <a:t>解压</a:t>
            </a:r>
            <a:endParaRPr lang="en-US" altLang="zh-CN" sz="1200" b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r>
              <a:rPr lang="zh-CN" altLang="en-US" dirty="0"/>
              <a:t>解压得到的文件夹中，有</a:t>
            </a:r>
            <a:r>
              <a:rPr lang="en-US" altLang="zh-CN" dirty="0"/>
              <a:t>4</a:t>
            </a:r>
            <a:r>
              <a:rPr lang="zh-CN" altLang="en-US" dirty="0"/>
              <a:t>个重要文件与目录：</a:t>
            </a:r>
            <a:endParaRPr lang="en-US" altLang="zh-CN" dirty="0"/>
          </a:p>
          <a:p>
            <a:r>
              <a:rPr lang="zh-CN" altLang="en-US" dirty="0"/>
              <a:t>一是</a:t>
            </a:r>
            <a:r>
              <a:rPr lang="en-US" altLang="zh-CN" sz="1200" dirty="0" err="1"/>
              <a:t>csim.c</a:t>
            </a:r>
            <a:r>
              <a:rPr lang="zh-CN" altLang="en-US" sz="1200" dirty="0"/>
              <a:t>文件，也就是实验中需要修改和提交的</a:t>
            </a:r>
            <a:r>
              <a:rPr lang="en-US" altLang="zh-CN" sz="1200" dirty="0"/>
              <a:t>cache</a:t>
            </a:r>
            <a:r>
              <a:rPr lang="zh-CN" altLang="en-US" sz="1200" dirty="0"/>
              <a:t>模拟程序；</a:t>
            </a:r>
            <a:endParaRPr lang="en-US" altLang="zh-CN" sz="1200" dirty="0"/>
          </a:p>
          <a:p>
            <a:r>
              <a:rPr lang="zh-CN" altLang="en-US" sz="1200" dirty="0"/>
              <a:t>二是</a:t>
            </a:r>
            <a:r>
              <a:rPr lang="en-US" altLang="zh-CN" sz="1200" dirty="0" err="1"/>
              <a:t>csim</a:t>
            </a:r>
            <a:r>
              <a:rPr lang="en-US" altLang="zh-CN" sz="1200" dirty="0"/>
              <a:t>-ref</a:t>
            </a:r>
            <a:r>
              <a:rPr lang="zh-CN" altLang="en-US" sz="1200" dirty="0"/>
              <a:t>文件，其为供参考的二进制可执行</a:t>
            </a:r>
            <a:r>
              <a:rPr lang="en-US" altLang="zh-CN" sz="1200" dirty="0"/>
              <a:t>cache</a:t>
            </a:r>
            <a:r>
              <a:rPr lang="zh-CN" altLang="en-US" sz="1200" dirty="0"/>
              <a:t>模拟器，这个模拟器能够模拟一个具有任意大小、关联度和</a:t>
            </a:r>
            <a:r>
              <a:rPr lang="en-US" altLang="zh-CN" sz="1200" dirty="0"/>
              <a:t>LRU</a:t>
            </a:r>
            <a:r>
              <a:rPr lang="zh-CN" altLang="en-US" sz="1200" dirty="0"/>
              <a:t>（</a:t>
            </a:r>
            <a:r>
              <a:rPr lang="en-US" altLang="zh-CN" sz="1200" dirty="0"/>
              <a:t>least-recently used</a:t>
            </a:r>
            <a:r>
              <a:rPr lang="zh-CN" altLang="en-US" sz="1200" dirty="0"/>
              <a:t>）替换策略的</a:t>
            </a:r>
            <a:r>
              <a:rPr lang="en-US" altLang="zh-CN" sz="1200" dirty="0"/>
              <a:t>Cache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r>
              <a:rPr lang="zh-CN" altLang="en-US" dirty="0"/>
              <a:t>三是</a:t>
            </a:r>
            <a:r>
              <a:rPr lang="en-US" altLang="zh-CN" dirty="0"/>
              <a:t>traces</a:t>
            </a:r>
            <a:r>
              <a:rPr lang="zh-CN" altLang="en-US" dirty="0"/>
              <a:t>目录，其包含一组参考内存访问轨迹文件（</a:t>
            </a:r>
            <a:r>
              <a:rPr lang="en-US" altLang="zh-CN" dirty="0"/>
              <a:t>reference trace files</a:t>
            </a:r>
            <a:r>
              <a:rPr lang="zh-CN" altLang="en-US" dirty="0"/>
              <a:t>），用以评估</a:t>
            </a:r>
            <a:r>
              <a:rPr lang="en-US" altLang="zh-CN" dirty="0"/>
              <a:t>Cache</a:t>
            </a:r>
            <a:r>
              <a:rPr lang="zh-CN" altLang="en-US" dirty="0"/>
              <a:t>模拟器的正确性；</a:t>
            </a:r>
            <a:endParaRPr lang="en-US" altLang="zh-CN" dirty="0"/>
          </a:p>
          <a:p>
            <a:r>
              <a:rPr lang="zh-CN" altLang="en-US" dirty="0"/>
              <a:t>四是</a:t>
            </a:r>
            <a:r>
              <a:rPr lang="en-US" altLang="zh-CN" sz="1200" dirty="0"/>
              <a:t>test-</a:t>
            </a:r>
            <a:r>
              <a:rPr lang="en-US" altLang="zh-CN" sz="1200" dirty="0" err="1"/>
              <a:t>csim</a:t>
            </a:r>
            <a:r>
              <a:rPr lang="zh-CN" altLang="en-US" sz="1200" dirty="0"/>
              <a:t>文件，这是一个测试程序，用以验证</a:t>
            </a:r>
            <a:r>
              <a:rPr lang="en-US" altLang="zh-CN" sz="1200" dirty="0"/>
              <a:t>Cache</a:t>
            </a:r>
            <a:r>
              <a:rPr lang="zh-CN" altLang="en-US" sz="1200" dirty="0"/>
              <a:t>模拟器在上述参考内存访问轨迹上的正确性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18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下面重点介绍内存访问轨迹文件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）这些文件所包含内容是</a:t>
            </a:r>
            <a:r>
              <a:rPr lang="en-US" altLang="zh-CN" dirty="0"/>
              <a:t>cache</a:t>
            </a:r>
            <a:r>
              <a:rPr lang="zh-CN" altLang="en-US" dirty="0"/>
              <a:t>模拟器的主要输入（测试用例），文件均位于刚才提到的</a:t>
            </a:r>
            <a:r>
              <a:rPr lang="en-US" altLang="zh-CN" dirty="0"/>
              <a:t>traces</a:t>
            </a:r>
            <a:r>
              <a:rPr lang="zh-CN" altLang="en-US" dirty="0"/>
              <a:t>目录下；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）文件记录了某一程序在运行过程中访问内存的序列及其参数（地址、大小等）；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sz="2000" dirty="0"/>
              <a:t>每行记录</a:t>
            </a:r>
            <a:r>
              <a:rPr lang="en-US" altLang="zh-CN" sz="2000" dirty="0"/>
              <a:t>1</a:t>
            </a:r>
            <a:r>
              <a:rPr lang="zh-CN" altLang="en-US" sz="2000" dirty="0"/>
              <a:t>或</a:t>
            </a:r>
            <a:r>
              <a:rPr lang="en-US" altLang="zh-CN" sz="2000" dirty="0"/>
              <a:t>2</a:t>
            </a:r>
            <a:r>
              <a:rPr lang="zh-CN" altLang="en-US" sz="2000" dirty="0"/>
              <a:t>次内存访问的信息，分为</a:t>
            </a:r>
            <a:r>
              <a:rPr lang="en-US" altLang="zh-CN" sz="2000" dirty="0"/>
              <a:t>3</a:t>
            </a:r>
            <a:r>
              <a:rPr lang="zh-CN" altLang="en-US" sz="2000" dirty="0"/>
              <a:t>个段，每段之间用空格分开，各段格式如下：</a:t>
            </a:r>
            <a:endParaRPr lang="en-US" altLang="zh-CN" sz="2000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/>
              <a:t>第一段是</a:t>
            </a:r>
            <a:r>
              <a:rPr lang="en-US" altLang="zh-CN" sz="2000" dirty="0"/>
              <a:t>0</a:t>
            </a:r>
            <a:r>
              <a:rPr lang="zh-CN" altLang="en-US" sz="2000" dirty="0"/>
              <a:t>或</a:t>
            </a:r>
            <a:r>
              <a:rPr lang="en-US" altLang="zh-CN" sz="2000" dirty="0"/>
              <a:t>1</a:t>
            </a:r>
            <a:r>
              <a:rPr lang="zh-CN" altLang="en-US" sz="2000" dirty="0"/>
              <a:t>个空格；第二段是一个字母，表示该内存访问的类型，可为</a:t>
            </a:r>
            <a:r>
              <a:rPr lang="en-US" altLang="zh-CN" sz="2000" dirty="0"/>
              <a:t>I</a:t>
            </a:r>
            <a:r>
              <a:rPr lang="zh-CN" altLang="en-US" sz="2000" dirty="0"/>
              <a:t>、</a:t>
            </a:r>
            <a:r>
              <a:rPr lang="en-US" altLang="zh-CN" sz="2000" dirty="0"/>
              <a:t>L</a:t>
            </a:r>
            <a:r>
              <a:rPr lang="zh-CN" altLang="en-US" sz="2000" dirty="0"/>
              <a:t>、</a:t>
            </a:r>
            <a:r>
              <a:rPr lang="en-US" altLang="zh-CN" sz="2000" dirty="0"/>
              <a:t>S</a:t>
            </a:r>
            <a:r>
              <a:rPr lang="zh-CN" altLang="en-US" sz="2000" dirty="0"/>
              <a:t>或</a:t>
            </a:r>
            <a:r>
              <a:rPr lang="en-US" altLang="zh-CN" sz="2000" dirty="0"/>
              <a:t>M</a:t>
            </a:r>
            <a:r>
              <a:rPr lang="zh-CN" altLang="en-US" sz="2000" dirty="0"/>
              <a:t>，其中</a:t>
            </a:r>
            <a:r>
              <a:rPr lang="en-US" altLang="zh-CN" sz="2000" dirty="0"/>
              <a:t>I</a:t>
            </a:r>
            <a:r>
              <a:rPr lang="zh-CN" altLang="en-US" sz="2000" dirty="0"/>
              <a:t>表示指令装载，</a:t>
            </a:r>
            <a:r>
              <a:rPr lang="en-US" altLang="zh-CN" sz="2000" dirty="0"/>
              <a:t>L</a:t>
            </a:r>
            <a:r>
              <a:rPr lang="zh-CN" altLang="en-US" sz="2000" dirty="0"/>
              <a:t>表示数据装载，</a:t>
            </a:r>
            <a:r>
              <a:rPr lang="en-US" altLang="zh-CN" sz="2000" dirty="0"/>
              <a:t>S</a:t>
            </a:r>
            <a:r>
              <a:rPr lang="zh-CN" altLang="en-US" sz="2000" dirty="0"/>
              <a:t>表示数据存储，</a:t>
            </a:r>
            <a:r>
              <a:rPr lang="en-US" altLang="zh-CN" sz="2000" dirty="0"/>
              <a:t>M</a:t>
            </a:r>
            <a:r>
              <a:rPr lang="zh-CN" altLang="en-US" sz="2000" dirty="0"/>
              <a:t>表示数据修改，即数据装载后接数据存储；第三段为内存访问的地址与字节数量，前者是一个</a:t>
            </a:r>
            <a:r>
              <a:rPr lang="en-US" altLang="zh-CN" sz="2000" dirty="0"/>
              <a:t>16</a:t>
            </a:r>
            <a:r>
              <a:rPr lang="zh-CN" altLang="en-US" sz="2000" dirty="0"/>
              <a:t>进制数字，后者是一个</a:t>
            </a:r>
            <a:r>
              <a:rPr lang="en-US" altLang="zh-CN" sz="2000" dirty="0"/>
              <a:t>10</a:t>
            </a:r>
            <a:r>
              <a:rPr lang="zh-CN" altLang="en-US" sz="2000" dirty="0"/>
              <a:t>进制数字，两者之间用</a:t>
            </a:r>
            <a:r>
              <a:rPr lang="en-US" altLang="zh-CN" sz="2000" dirty="0"/>
              <a:t>’,’</a:t>
            </a:r>
            <a:r>
              <a:rPr lang="zh-CN" altLang="en-US" sz="2000" dirty="0"/>
              <a:t>逗号隔开</a:t>
            </a:r>
            <a:endParaRPr lang="en-US" altLang="zh-CN" sz="2000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）这里给出了几个例子，需要注意的是</a:t>
            </a:r>
            <a:r>
              <a:rPr lang="en-US" altLang="zh-CN" sz="2000" dirty="0"/>
              <a:t>I</a:t>
            </a:r>
            <a:r>
              <a:rPr lang="zh-CN" altLang="en-US" sz="2000" dirty="0"/>
              <a:t>类型内存访问记录前没有空格，</a:t>
            </a:r>
            <a:r>
              <a:rPr lang="en-US" altLang="zh-CN" sz="2000" dirty="0"/>
              <a:t>M</a:t>
            </a:r>
            <a:r>
              <a:rPr lang="zh-CN" altLang="en-US" sz="2000" dirty="0"/>
              <a:t>、</a:t>
            </a:r>
            <a:r>
              <a:rPr lang="en-US" altLang="zh-CN" sz="2000" dirty="0"/>
              <a:t>L</a:t>
            </a:r>
            <a:r>
              <a:rPr lang="zh-CN" altLang="en-US" sz="2000" dirty="0"/>
              <a:t>、</a:t>
            </a:r>
            <a:r>
              <a:rPr lang="en-US" altLang="zh-CN" sz="2000" dirty="0"/>
              <a:t>S</a:t>
            </a:r>
            <a:r>
              <a:rPr lang="zh-CN" altLang="en-US" sz="2000" dirty="0"/>
              <a:t>类型内存访问记录前有空格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91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再来看实验内容：编写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  <a:endParaRPr lang="en-US" altLang="zh-CN" dirty="0"/>
          </a:p>
          <a:p>
            <a:r>
              <a:rPr lang="zh-CN" altLang="en-US" dirty="0"/>
              <a:t>具体任务是：在</a:t>
            </a:r>
            <a:r>
              <a:rPr lang="en-US" altLang="zh-CN" dirty="0" err="1"/>
              <a:t>csim.c</a:t>
            </a:r>
            <a:r>
              <a:rPr lang="zh-CN" altLang="en-US" dirty="0"/>
              <a:t>提供的程序框架中，编写实现一个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  <a:endParaRPr lang="en-US" altLang="zh-CN" dirty="0"/>
          </a:p>
          <a:p>
            <a:r>
              <a:rPr lang="zh-CN" altLang="en-US" dirty="0"/>
              <a:t>模拟器的主要输入是内存访问轨迹；</a:t>
            </a:r>
            <a:endParaRPr lang="en-US" altLang="zh-CN" dirty="0"/>
          </a:p>
          <a:p>
            <a:r>
              <a:rPr lang="zh-CN" altLang="en-US" dirty="0"/>
              <a:t>主要操作是模拟缓存相对内存访问轨迹的命中与缺失行为；</a:t>
            </a:r>
            <a:endParaRPr lang="en-US" altLang="zh-CN" dirty="0"/>
          </a:p>
          <a:p>
            <a:r>
              <a:rPr lang="zh-CN" altLang="en-US" dirty="0"/>
              <a:t>主要输出是命中、缺失以及缓存行淘汰（缺失）的总数。</a:t>
            </a:r>
            <a:endParaRPr lang="en-US" altLang="zh-CN" dirty="0"/>
          </a:p>
          <a:p>
            <a:r>
              <a:rPr lang="zh-CN" altLang="en-US" dirty="0"/>
              <a:t>模拟器完成后，编译出的程序能够接受与参考缓存模拟器</a:t>
            </a:r>
            <a:r>
              <a:rPr lang="en-US" altLang="zh-CN" dirty="0" err="1"/>
              <a:t>csim</a:t>
            </a:r>
            <a:r>
              <a:rPr lang="en-US" altLang="zh-CN" dirty="0"/>
              <a:t>-ref</a:t>
            </a:r>
            <a:r>
              <a:rPr lang="zh-CN" altLang="en-US" dirty="0"/>
              <a:t>相同的命令行参数，并产生一致的输出结果。</a:t>
            </a:r>
            <a:endParaRPr lang="en-US" altLang="zh-CN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命令行的格式介绍如下：其中，</a:t>
            </a:r>
            <a:r>
              <a:rPr lang="en-US" altLang="zh-CN" dirty="0"/>
              <a:t>-h</a:t>
            </a:r>
            <a:r>
              <a:rPr lang="zh-CN" altLang="en-US" dirty="0"/>
              <a:t>为显示帮助信息，</a:t>
            </a:r>
            <a:r>
              <a:rPr lang="en-US" altLang="zh-CN" dirty="0"/>
              <a:t>-v</a:t>
            </a:r>
            <a:r>
              <a:rPr lang="zh-CN" altLang="en-US" dirty="0"/>
              <a:t>现式轨迹信息，这两个都是可选的；</a:t>
            </a:r>
            <a:r>
              <a:rPr lang="en-US" altLang="zh-CN" dirty="0"/>
              <a:t>-s</a:t>
            </a:r>
            <a:r>
              <a:rPr lang="zh-CN" altLang="en-US" dirty="0"/>
              <a:t>后接组索引位数，</a:t>
            </a:r>
            <a:r>
              <a:rPr lang="en-US" altLang="zh-CN" dirty="0"/>
              <a:t>-E</a:t>
            </a:r>
            <a:r>
              <a:rPr lang="zh-CN" altLang="en-US" dirty="0"/>
              <a:t>后接关联度，即每组包含的缓存行数，</a:t>
            </a:r>
            <a:r>
              <a:rPr lang="en-US" altLang="zh-CN" dirty="0"/>
              <a:t>-b</a:t>
            </a:r>
            <a:r>
              <a:rPr lang="zh-CN" altLang="en-US" dirty="0"/>
              <a:t>后接内存块内地址位数，</a:t>
            </a:r>
            <a:r>
              <a:rPr lang="en-US" altLang="zh-CN" dirty="0"/>
              <a:t>-t</a:t>
            </a:r>
            <a:r>
              <a:rPr lang="zh-CN" altLang="en-US" dirty="0"/>
              <a:t>后接</a:t>
            </a:r>
            <a:r>
              <a:rPr lang="zh-CN" altLang="en-US" sz="1800" b="0" kern="0" dirty="0"/>
              <a:t>内存访问轨迹文件名，后四个都是必选的。这里给出了一个具体的例子。</a:t>
            </a:r>
            <a:endParaRPr lang="zh-CN" altLang="en-US" sz="1800" b="1" kern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95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对于</a:t>
            </a:r>
            <a:r>
              <a:rPr lang="en-US" altLang="zh-CN" sz="1200" b="0" dirty="0" err="1"/>
              <a:t>csim.c</a:t>
            </a:r>
            <a:r>
              <a:rPr lang="zh-CN" altLang="en-US" sz="1200" b="0" dirty="0"/>
              <a:t>文件，我们的要求是：</a:t>
            </a:r>
            <a:endParaRPr lang="en-US" altLang="zh-CN" sz="1200" b="0" dirty="0"/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）模拟器必须在输入参数</a:t>
            </a:r>
            <a:r>
              <a:rPr lang="en-US" altLang="zh-CN" sz="1200" b="0" dirty="0"/>
              <a:t>s</a:t>
            </a:r>
            <a:r>
              <a:rPr lang="zh-CN" altLang="en-US" sz="1200" b="0" dirty="0"/>
              <a:t>、</a:t>
            </a:r>
            <a:r>
              <a:rPr lang="en-US" altLang="zh-CN" sz="1200" b="0" dirty="0"/>
              <a:t>E</a:t>
            </a:r>
            <a:r>
              <a:rPr lang="zh-CN" altLang="en-US" sz="1200" b="0" dirty="0"/>
              <a:t>、</a:t>
            </a:r>
            <a:r>
              <a:rPr lang="en-US" altLang="zh-CN" sz="1200" b="0" dirty="0"/>
              <a:t>b</a:t>
            </a:r>
            <a:r>
              <a:rPr lang="zh-CN" altLang="en-US" sz="1200" b="0" dirty="0"/>
              <a:t>设置为任意值时均能正确工作，也就是说，需要使用</a:t>
            </a:r>
            <a:r>
              <a:rPr lang="en-US" altLang="zh-CN" sz="1200" b="0" dirty="0" err="1"/>
              <a:t>malloc</a:t>
            </a:r>
            <a:r>
              <a:rPr lang="zh-CN" altLang="en-US" sz="1200" b="0" dirty="0"/>
              <a:t>函数（而不是代码中固定大小的值）来为模拟器中数据结构分配存储空间；</a:t>
            </a:r>
            <a:endParaRPr lang="en-US" altLang="zh-CN" sz="1200" b="0" dirty="0"/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2</a:t>
            </a:r>
            <a:r>
              <a:rPr lang="zh-CN" altLang="en-US" sz="1200" b="0" dirty="0"/>
              <a:t>）我们的实验仅关心数据</a:t>
            </a:r>
            <a:r>
              <a:rPr lang="en-US" altLang="zh-CN" sz="1200" b="0" dirty="0"/>
              <a:t>Cache</a:t>
            </a:r>
            <a:r>
              <a:rPr lang="zh-CN" altLang="en-US" sz="1200" b="0" dirty="0"/>
              <a:t>的性能，因此模拟器应忽略所有指令</a:t>
            </a:r>
            <a:r>
              <a:rPr lang="en-US" altLang="zh-CN" sz="1200" b="0" dirty="0"/>
              <a:t>cache</a:t>
            </a:r>
            <a:r>
              <a:rPr lang="zh-CN" altLang="en-US" sz="1200" b="0" dirty="0"/>
              <a:t>访问（即轨迹中“</a:t>
            </a:r>
            <a:r>
              <a:rPr lang="en-US" altLang="zh-CN" sz="1200" b="0" dirty="0"/>
              <a:t>I”</a:t>
            </a:r>
            <a:r>
              <a:rPr lang="zh-CN" altLang="en-US" sz="1200" b="0" dirty="0"/>
              <a:t>起始的行）；</a:t>
            </a:r>
            <a:endParaRPr lang="en-US" altLang="zh-CN" sz="1200" b="0" dirty="0"/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3</a:t>
            </a:r>
            <a:r>
              <a:rPr lang="zh-CN" altLang="en-US" sz="1200" b="0" dirty="0"/>
              <a:t>）在处理访问请求是，我们假设内存访问的地址总是正确对齐的，即一次内存访问从不跨越块的边界</a:t>
            </a:r>
            <a:r>
              <a:rPr lang="en-US" altLang="zh-CN" sz="1200" b="0" dirty="0"/>
              <a:t>——</a:t>
            </a:r>
            <a:r>
              <a:rPr lang="zh-CN" altLang="en-US" sz="1200" b="0" dirty="0"/>
              <a:t>因此可忽略访问轨迹中给出的访问请求大小；</a:t>
            </a:r>
          </a:p>
          <a:p>
            <a:r>
              <a:rPr lang="zh-CN" altLang="en-US" sz="1200" b="0" dirty="0"/>
              <a:t>（</a:t>
            </a:r>
            <a:r>
              <a:rPr lang="en-US" altLang="zh-CN" sz="1200" b="0" dirty="0"/>
              <a:t>4</a:t>
            </a:r>
            <a:r>
              <a:rPr lang="zh-CN" altLang="en-US" sz="1200" b="0" dirty="0"/>
              <a:t>）</a:t>
            </a:r>
            <a:r>
              <a:rPr lang="en-US" altLang="zh-CN" sz="1200" b="0" dirty="0"/>
              <a:t>main</a:t>
            </a:r>
            <a:r>
              <a:rPr lang="zh-CN" altLang="en-US" sz="1200" b="0" dirty="0"/>
              <a:t>函数最后必须调用</a:t>
            </a:r>
            <a:r>
              <a:rPr lang="en-US" altLang="zh-CN" sz="1200" b="0" dirty="0" err="1"/>
              <a:t>printSummary</a:t>
            </a:r>
            <a:r>
              <a:rPr lang="zh-CN" altLang="en-US" sz="1200" b="0" dirty="0"/>
              <a:t>函数输出结果，并如下传之以命中</a:t>
            </a:r>
            <a:r>
              <a:rPr lang="en-US" altLang="zh-CN" sz="1200" b="0" dirty="0"/>
              <a:t>hit</a:t>
            </a:r>
            <a:r>
              <a:rPr lang="zh-CN" altLang="en-US" sz="1200" b="0" dirty="0"/>
              <a:t>、缺失</a:t>
            </a:r>
            <a:r>
              <a:rPr lang="en-US" altLang="zh-CN" sz="1200" b="0" dirty="0"/>
              <a:t>miss</a:t>
            </a:r>
            <a:r>
              <a:rPr lang="zh-CN" altLang="en-US" sz="1200" b="0" dirty="0"/>
              <a:t>和淘汰</a:t>
            </a:r>
            <a:r>
              <a:rPr lang="en-US" altLang="zh-CN" sz="1200" b="0" dirty="0"/>
              <a:t>/</a:t>
            </a:r>
            <a:r>
              <a:rPr lang="zh-CN" altLang="en-US" sz="1200" b="0" dirty="0"/>
              <a:t>驱逐</a:t>
            </a:r>
            <a:r>
              <a:rPr lang="en-US" altLang="zh-CN" sz="1200" b="0" dirty="0"/>
              <a:t>eviction</a:t>
            </a:r>
            <a:r>
              <a:rPr lang="zh-CN" altLang="en-US" sz="1200" b="0" dirty="0"/>
              <a:t>的总数作为参数。</a:t>
            </a:r>
            <a:endParaRPr lang="en-US" altLang="zh-CN" sz="1200" b="0" dirty="0"/>
          </a:p>
          <a:p>
            <a:r>
              <a:rPr lang="zh-CN" altLang="en-US" sz="1200" b="0" dirty="0"/>
              <a:t>这里简要介绍了模拟器的处理器流程，需要强调的还是数据修改操作（</a:t>
            </a:r>
            <a:r>
              <a:rPr lang="en-US" altLang="zh-CN" sz="1200" b="0" dirty="0"/>
              <a:t>M</a:t>
            </a:r>
            <a:r>
              <a:rPr lang="zh-CN" altLang="en-US" sz="1200" b="0" dirty="0"/>
              <a:t>），在我们的程序里，其被认为是同一地址上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次装载后跟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次存储，继而引发多个</a:t>
            </a:r>
            <a:r>
              <a:rPr lang="en-US" altLang="zh-CN" sz="1200" b="0" dirty="0"/>
              <a:t>cache</a:t>
            </a:r>
            <a:r>
              <a:rPr lang="zh-CN" altLang="en-US" sz="1200" b="0" dirty="0"/>
              <a:t>动作。</a:t>
            </a:r>
          </a:p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472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在模拟器开发完毕后，请使用以下参数配置你的模拟器，并以对应的踪迹文件为输入运行与测试模拟器。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834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前面我们提到的</a:t>
            </a:r>
            <a:r>
              <a:rPr lang="en-US" altLang="zh-CN" dirty="0"/>
              <a:t>test-</a:t>
            </a:r>
            <a:r>
              <a:rPr lang="en-US" altLang="zh-CN" dirty="0" err="1"/>
              <a:t>csim</a:t>
            </a:r>
            <a:r>
              <a:rPr lang="zh-CN" altLang="en-US" dirty="0"/>
              <a:t>程序，以相同的配置参数与踪迹文件为输入，比较你所编写的模拟器与标准模拟器（</a:t>
            </a:r>
            <a:r>
              <a:rPr lang="en-US" altLang="zh-CN" dirty="0" err="1"/>
              <a:t>csim</a:t>
            </a:r>
            <a:r>
              <a:rPr lang="en-US" altLang="zh-CN" dirty="0"/>
              <a:t>-ref</a:t>
            </a:r>
            <a:r>
              <a:rPr lang="zh-CN" altLang="en-US" dirty="0"/>
              <a:t>）的输出，从而验证代码正确性。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具体规则为：对每一个测试用例，比较命中、缺失与淘汰三项指标。除最后一个用例外，每项指标相同则得</a:t>
            </a:r>
            <a:r>
              <a:rPr lang="en-US" altLang="zh-CN" dirty="0"/>
              <a:t>1</a:t>
            </a:r>
            <a:r>
              <a:rPr lang="zh-CN" altLang="en-US" dirty="0"/>
              <a:t>分，否则得</a:t>
            </a:r>
            <a:r>
              <a:rPr lang="en-US" altLang="zh-CN" dirty="0"/>
              <a:t>0</a:t>
            </a:r>
            <a:r>
              <a:rPr lang="zh-CN" altLang="en-US" dirty="0"/>
              <a:t>分；最后一个用例每项指标相同得</a:t>
            </a:r>
            <a:r>
              <a:rPr lang="en-US" altLang="zh-CN" dirty="0"/>
              <a:t>2</a:t>
            </a:r>
            <a:r>
              <a:rPr lang="zh-CN" altLang="en-US" dirty="0"/>
              <a:t>分，否则得</a:t>
            </a:r>
            <a:r>
              <a:rPr lang="en-US" altLang="zh-CN" dirty="0"/>
              <a:t>0</a:t>
            </a:r>
            <a:r>
              <a:rPr lang="zh-CN" altLang="en-US" dirty="0"/>
              <a:t>分。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691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谢谢大家！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FB917A-5B9E-4F48-B159-01685E5FB38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052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6FB35-8AD7-4281-828D-B252BDBE28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137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B4FD4-0029-42E1-8DC9-F7E991989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775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D02F0-7EE3-4220-B9E4-CF40BEAC04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434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CDFC1-4E81-4D2A-9FA4-48F1123A0D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73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DA59D-65C9-49DA-BD17-8A42852761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252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1930B-AD83-41DD-8E85-4D836BC6C9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596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F2D43-E379-47C1-A791-7F095C99EC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80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7D1E1-9395-4601-875D-5FB8B91848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539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425FA-25A2-4397-90AE-997660A53C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134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0B783-9227-4F08-9355-2A1B8B93BD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175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00483-C772-437F-BD2A-842FED84A4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35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64281-0080-4F8D-822E-8942D7F61B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45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/>
            </a:lvl1pPr>
          </a:lstStyle>
          <a:p>
            <a:pPr>
              <a:defRPr/>
            </a:pPr>
            <a:fld id="{1011CB8D-DA34-4D8F-9802-13DB3B687E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476250"/>
            <a:ext cx="6781800" cy="21336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cache</a:t>
            </a:r>
            <a:r>
              <a:rPr lang="zh-CN" altLang="en-US" sz="2800" dirty="0"/>
              <a:t>模拟器的设计与实现</a:t>
            </a:r>
            <a:endParaRPr lang="zh-CN" altLang="en-US" sz="36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3213100"/>
            <a:ext cx="6192838" cy="2362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计算机系统结构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课程组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61B124F-EADD-43D9-8D58-BBC849C08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7"/>
    </mc:Choice>
    <mc:Fallback xmlns="">
      <p:transition spd="slow" advTm="11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000" b="0" dirty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2238"/>
            <a:ext cx="7543800" cy="1038510"/>
          </a:xfrm>
        </p:spPr>
        <p:txBody>
          <a:bodyPr/>
          <a:lstStyle/>
          <a:p>
            <a:pPr algn="ctr" eaLnBrk="1" hangingPunct="1"/>
            <a:r>
              <a:rPr lang="zh-CN" altLang="en-US" dirty="0"/>
              <a:t>实验概述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4848" y="1379990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/>
            <a:r>
              <a:rPr lang="zh-CN" altLang="en-US" sz="2000" dirty="0"/>
              <a:t>理解</a:t>
            </a:r>
            <a:r>
              <a:rPr lang="en-US" altLang="zh-CN" sz="2000" dirty="0"/>
              <a:t>cache</a:t>
            </a:r>
            <a:r>
              <a:rPr lang="zh-CN" altLang="en-US" sz="2000" dirty="0"/>
              <a:t>工作原理；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如何实现一个高效的模拟器。</a:t>
            </a:r>
            <a:br>
              <a:rPr lang="en-US" altLang="zh-CN" sz="2000" dirty="0"/>
            </a:br>
            <a:r>
              <a:rPr lang="en-US" altLang="zh-CN" sz="2000" dirty="0"/>
              <a:t>   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实验内容</a:t>
            </a:r>
            <a:endParaRPr lang="zh-CN" altLang="en-US" sz="2400" b="1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编写一个</a:t>
            </a:r>
            <a:r>
              <a:rPr lang="en-US" altLang="zh-CN" sz="2000" dirty="0"/>
              <a:t>200-300</a:t>
            </a:r>
            <a:r>
              <a:rPr lang="zh-CN" altLang="en-US" sz="2000" dirty="0"/>
              <a:t>行的</a:t>
            </a:r>
            <a:r>
              <a:rPr lang="en-US" altLang="zh-CN" sz="2000" dirty="0"/>
              <a:t>C</a:t>
            </a:r>
            <a:r>
              <a:rPr lang="zh-CN" altLang="en-US" sz="2000" dirty="0"/>
              <a:t>程序来模拟</a:t>
            </a:r>
            <a:r>
              <a:rPr lang="en-US" altLang="zh-CN" sz="2000" dirty="0"/>
              <a:t>Cache</a:t>
            </a:r>
            <a:r>
              <a:rPr lang="zh-CN" altLang="en-US" sz="2000" dirty="0"/>
              <a:t>缓存的行为</a:t>
            </a: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/>
              <a:t>实验环境</a:t>
            </a:r>
            <a:endParaRPr lang="en-US" altLang="zh-CN" sz="2400" b="1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Linux 64-bit 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语言</a:t>
            </a:r>
            <a:endParaRPr lang="en-US" altLang="zh-CN" sz="20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9DA12FD-DCC3-434E-89F9-146D53C95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7"/>
    </mc:Choice>
    <mc:Fallback xmlns="">
      <p:transition spd="slow" advTm="2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实验数据与文件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16162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实验数据包：</a:t>
            </a:r>
            <a:r>
              <a:rPr lang="en-US" altLang="zh-CN" sz="2400" b="1" dirty="0"/>
              <a:t>cachelab-handout.tar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解压命令：</a:t>
            </a:r>
            <a:r>
              <a:rPr lang="en-US" altLang="zh-CN" sz="2400" b="1" dirty="0"/>
              <a:t>tar </a:t>
            </a:r>
            <a:r>
              <a:rPr lang="en-US" altLang="zh-CN" sz="2400" b="1" dirty="0" err="1"/>
              <a:t>xvf</a:t>
            </a:r>
            <a:r>
              <a:rPr lang="en-US" altLang="zh-CN" sz="2400" b="1" dirty="0"/>
              <a:t> cachelab-handout.tar</a:t>
            </a:r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数据包中的重要文件与目录：</a:t>
            </a: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 err="1"/>
              <a:t>csim.c</a:t>
            </a:r>
            <a:r>
              <a:rPr lang="zh-CN" altLang="en-US" sz="1800" dirty="0"/>
              <a:t>：实验中需要修改和提交的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模拟程序</a:t>
            </a:r>
            <a:endParaRPr lang="en-US" altLang="zh-CN" sz="18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 err="1"/>
              <a:t>csim</a:t>
            </a:r>
            <a:r>
              <a:rPr lang="en-US" altLang="zh-CN" sz="1800" dirty="0"/>
              <a:t>-ref</a:t>
            </a:r>
            <a:r>
              <a:rPr lang="zh-CN" altLang="en-US" sz="1800" dirty="0"/>
              <a:t> ：供参考的二进制可执行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模拟器（模拟一个具有任意大小、关联度和</a:t>
            </a:r>
            <a:r>
              <a:rPr lang="en-US" altLang="zh-CN" sz="1800" dirty="0"/>
              <a:t>LRU</a:t>
            </a:r>
            <a:r>
              <a:rPr lang="zh-CN" altLang="en-US" sz="1800" dirty="0"/>
              <a:t>（</a:t>
            </a:r>
            <a:r>
              <a:rPr lang="en-US" altLang="zh-CN" sz="1800" dirty="0"/>
              <a:t>least-recently used</a:t>
            </a:r>
            <a:r>
              <a:rPr lang="zh-CN" altLang="en-US" sz="1800" dirty="0"/>
              <a:t>）替换策略的</a:t>
            </a:r>
            <a:r>
              <a:rPr lang="en-US" altLang="zh-CN" sz="1800" dirty="0"/>
              <a:t>Cache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/>
              <a:t>traces</a:t>
            </a:r>
            <a:r>
              <a:rPr lang="zh-CN" altLang="en-US" sz="1800" dirty="0"/>
              <a:t>子目录：包含一组参考内存访问轨迹文件（</a:t>
            </a:r>
            <a:r>
              <a:rPr lang="en-US" altLang="zh-CN" sz="1800" dirty="0"/>
              <a:t>reference trace files</a:t>
            </a:r>
            <a:r>
              <a:rPr lang="zh-CN" altLang="en-US" sz="1800" dirty="0"/>
              <a:t>，由</a:t>
            </a:r>
            <a:r>
              <a:rPr lang="en-US" altLang="zh-CN" sz="1800" dirty="0" err="1"/>
              <a:t>valgrind</a:t>
            </a:r>
            <a:r>
              <a:rPr lang="zh-CN" altLang="en-US" sz="1800" dirty="0"/>
              <a:t>程序生成），用以评估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模拟器的正确性</a:t>
            </a:r>
            <a:endParaRPr lang="en-US" altLang="zh-CN" sz="18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800" dirty="0"/>
              <a:t>test-</a:t>
            </a:r>
            <a:r>
              <a:rPr lang="en-US" altLang="zh-CN" sz="1800" dirty="0" err="1"/>
              <a:t>csim</a:t>
            </a:r>
            <a:r>
              <a:rPr lang="zh-CN" altLang="en-US" sz="1800" dirty="0"/>
              <a:t>：测试程序，用以验证</a:t>
            </a:r>
            <a:r>
              <a:rPr lang="en-US" altLang="zh-CN" sz="1800" dirty="0"/>
              <a:t>Cache</a:t>
            </a:r>
            <a:r>
              <a:rPr lang="zh-CN" altLang="en-US" sz="1800" dirty="0"/>
              <a:t>模拟器在上述参考内存访问轨迹上的正确性</a:t>
            </a:r>
            <a:endParaRPr lang="en-US" altLang="zh-CN" sz="2000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171A484-7B6B-4537-BA85-135D8370D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6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61"/>
    </mc:Choice>
    <mc:Fallback xmlns="">
      <p:transition spd="slow" advTm="56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实验数据与文件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7638"/>
            <a:ext cx="8229600" cy="347393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zh-CN" altLang="en-US" sz="2400" b="1" dirty="0"/>
              <a:t>内存访问轨迹文件</a:t>
            </a: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位于</a:t>
            </a:r>
            <a:r>
              <a:rPr lang="en-US" altLang="zh-CN" sz="2000" dirty="0"/>
              <a:t>traces</a:t>
            </a:r>
            <a:r>
              <a:rPr lang="zh-CN" altLang="en-US" sz="2000" dirty="0"/>
              <a:t>子目录中，用以评估</a:t>
            </a:r>
            <a:r>
              <a:rPr lang="en-US" altLang="zh-CN" sz="2000" dirty="0"/>
              <a:t>Cache</a:t>
            </a:r>
            <a:r>
              <a:rPr lang="zh-CN" altLang="en-US" sz="2000" dirty="0"/>
              <a:t>模拟器的正确性</a:t>
            </a:r>
            <a:endParaRPr lang="en-US" altLang="zh-CN" sz="20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记录了某一程序在运行过程中访问内存的序列及其参数（地址、大小等）</a:t>
            </a:r>
            <a:endParaRPr lang="en-US" altLang="zh-CN" sz="20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每行记录</a:t>
            </a:r>
            <a:r>
              <a:rPr lang="en-US" altLang="zh-CN" sz="2000" dirty="0"/>
              <a:t>1</a:t>
            </a:r>
            <a:r>
              <a:rPr lang="zh-CN" altLang="en-US" sz="2000" dirty="0"/>
              <a:t>或</a:t>
            </a:r>
            <a:r>
              <a:rPr lang="en-US" altLang="zh-CN" sz="2000" dirty="0"/>
              <a:t>2</a:t>
            </a:r>
            <a:r>
              <a:rPr lang="zh-CN" altLang="en-US" sz="2000" dirty="0"/>
              <a:t>次内存访问的信息，格式为：</a:t>
            </a:r>
            <a:endParaRPr lang="en-US" altLang="zh-CN" sz="2000" dirty="0"/>
          </a:p>
          <a:p>
            <a:pPr marL="344487" lvl="1" indent="0" algn="ctr" eaLnBrk="1" hangingPunct="1">
              <a:buNone/>
            </a:pPr>
            <a:r>
              <a:rPr lang="en-US" altLang="zh-CN" sz="2000" dirty="0"/>
              <a:t>[0-1</a:t>
            </a:r>
            <a:r>
              <a:rPr lang="zh-CN" altLang="en-US" sz="2000" dirty="0"/>
              <a:t>个空格</a:t>
            </a:r>
            <a:r>
              <a:rPr lang="en-US" altLang="zh-CN" sz="2000" dirty="0"/>
              <a:t>] </a:t>
            </a:r>
            <a:r>
              <a:rPr lang="en-US" altLang="zh-CN" sz="2000" b="1" dirty="0">
                <a:solidFill>
                  <a:srgbClr val="FF0000"/>
                </a:solidFill>
              </a:rPr>
              <a:t>operation</a:t>
            </a:r>
            <a:r>
              <a:rPr lang="en-US" altLang="zh-CN" sz="2000" b="1" dirty="0"/>
              <a:t> </a:t>
            </a:r>
            <a:r>
              <a:rPr lang="en-US" altLang="zh-CN" sz="2000" b="1" dirty="0" err="1">
                <a:solidFill>
                  <a:srgbClr val="00B050"/>
                </a:solidFill>
              </a:rPr>
              <a:t>address</a:t>
            </a:r>
            <a:r>
              <a:rPr lang="en-US" altLang="zh-CN" sz="2000" b="1" dirty="0" err="1"/>
              <a:t>,</a:t>
            </a:r>
            <a:r>
              <a:rPr lang="en-US" altLang="zh-CN" sz="2000" b="1" dirty="0" err="1">
                <a:solidFill>
                  <a:srgbClr val="00B0F0"/>
                </a:solidFill>
              </a:rPr>
              <a:t>size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 marL="639762" lvl="2" indent="0" eaLnBrk="1" hangingPunct="1">
              <a:buNone/>
            </a:pPr>
            <a:r>
              <a:rPr lang="en-US" altLang="zh-CN" sz="1700" b="1" dirty="0">
                <a:solidFill>
                  <a:srgbClr val="FF0000"/>
                </a:solidFill>
              </a:rPr>
              <a:t>operation</a:t>
            </a:r>
            <a:r>
              <a:rPr lang="zh-CN" altLang="en-US" sz="1700" b="1" dirty="0">
                <a:solidFill>
                  <a:srgbClr val="FF0000"/>
                </a:solidFill>
              </a:rPr>
              <a:t>（操作）</a:t>
            </a:r>
            <a:r>
              <a:rPr lang="zh-CN" altLang="en-US" sz="1700" dirty="0"/>
              <a:t>：内存访问的类型。</a:t>
            </a:r>
            <a:r>
              <a:rPr lang="en-US" altLang="zh-CN" sz="1700" dirty="0"/>
              <a:t>I - </a:t>
            </a:r>
            <a:r>
              <a:rPr lang="zh-CN" altLang="en-US" sz="1700" dirty="0"/>
              <a:t>指令装载，</a:t>
            </a:r>
            <a:r>
              <a:rPr lang="en-US" altLang="zh-CN" sz="1700" dirty="0"/>
              <a:t>L</a:t>
            </a:r>
            <a:r>
              <a:rPr lang="zh-CN" altLang="en-US" sz="1700" dirty="0"/>
              <a:t> </a:t>
            </a:r>
            <a:r>
              <a:rPr lang="en-US" altLang="zh-CN" sz="1700" dirty="0"/>
              <a:t>- </a:t>
            </a:r>
            <a:r>
              <a:rPr lang="zh-CN" altLang="en-US" sz="1700" dirty="0"/>
              <a:t>数据装载，</a:t>
            </a:r>
            <a:r>
              <a:rPr lang="en-US" altLang="zh-CN" sz="1700" dirty="0"/>
              <a:t>S</a:t>
            </a:r>
            <a:r>
              <a:rPr lang="zh-CN" altLang="en-US" sz="1700" dirty="0"/>
              <a:t> </a:t>
            </a:r>
            <a:r>
              <a:rPr lang="en-US" altLang="zh-CN" sz="1700" dirty="0"/>
              <a:t>- </a:t>
            </a:r>
            <a:r>
              <a:rPr lang="zh-CN" altLang="en-US" sz="1700" dirty="0"/>
              <a:t>数据存储，</a:t>
            </a:r>
            <a:r>
              <a:rPr lang="en-US" altLang="zh-CN" sz="1700" dirty="0"/>
              <a:t>M - </a:t>
            </a:r>
            <a:r>
              <a:rPr lang="zh-CN" altLang="en-US" sz="1700" dirty="0"/>
              <a:t>数据修改（即数据装载后接数据存储）</a:t>
            </a:r>
            <a:endParaRPr lang="en-US" altLang="zh-CN" sz="1700" dirty="0"/>
          </a:p>
          <a:p>
            <a:pPr marL="639762" lvl="2" indent="0" eaLnBrk="1" hangingPunct="1">
              <a:buNone/>
            </a:pPr>
            <a:r>
              <a:rPr lang="en-US" altLang="zh-CN" sz="1700" b="1" dirty="0">
                <a:solidFill>
                  <a:srgbClr val="00B050"/>
                </a:solidFill>
              </a:rPr>
              <a:t>address</a:t>
            </a:r>
            <a:r>
              <a:rPr lang="zh-CN" altLang="en-US" sz="1700" dirty="0"/>
              <a:t>：所</a:t>
            </a:r>
            <a:r>
              <a:rPr lang="en-US" altLang="zh-CN" sz="1700" dirty="0"/>
              <a:t>64-bit</a:t>
            </a:r>
            <a:r>
              <a:rPr lang="zh-CN" altLang="en-US" sz="1700" dirty="0"/>
              <a:t>十六进制内存地址</a:t>
            </a:r>
            <a:endParaRPr lang="en-US" altLang="zh-CN" sz="1700" dirty="0"/>
          </a:p>
          <a:p>
            <a:pPr marL="639762" lvl="2" indent="0" eaLnBrk="1" hangingPunct="1">
              <a:buNone/>
            </a:pPr>
            <a:r>
              <a:rPr lang="en-US" altLang="zh-CN" sz="1700" b="1" dirty="0">
                <a:solidFill>
                  <a:srgbClr val="00B0F0"/>
                </a:solidFill>
              </a:rPr>
              <a:t>size</a:t>
            </a:r>
            <a:r>
              <a:rPr lang="zh-CN" altLang="en-US" sz="1700" dirty="0"/>
              <a:t>：访问的内存字节数量</a:t>
            </a:r>
            <a:endParaRPr lang="en-US" altLang="zh-CN" sz="17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示例：</a:t>
            </a:r>
            <a:endParaRPr lang="en-US" altLang="zh-CN" sz="2000" dirty="0"/>
          </a:p>
          <a:p>
            <a:pPr marL="344487" lvl="1" indent="0" eaLnBrk="1" hangingPunct="1">
              <a:buNone/>
            </a:pPr>
            <a:r>
              <a:rPr lang="en-US" altLang="zh-CN" sz="1600" dirty="0"/>
              <a:t>   I	0400d7d4,8</a:t>
            </a:r>
          </a:p>
          <a:p>
            <a:pPr marL="344487" lvl="1" indent="0" eaLnBrk="1" hangingPunct="1">
              <a:buNone/>
            </a:pPr>
            <a:r>
              <a:rPr lang="en-US" altLang="zh-CN" sz="1600" dirty="0"/>
              <a:t>   M	0421c7f0,4</a:t>
            </a:r>
          </a:p>
          <a:p>
            <a:pPr marL="344487" lvl="1" indent="0" eaLnBrk="1" hangingPunct="1">
              <a:buNone/>
            </a:pPr>
            <a:r>
              <a:rPr lang="en-US" altLang="zh-CN" sz="1600" dirty="0"/>
              <a:t>   L	04f6b868,8</a:t>
            </a:r>
          </a:p>
          <a:p>
            <a:pPr marL="344487" lvl="1" indent="0" eaLnBrk="1" hangingPunct="1">
              <a:buNone/>
            </a:pPr>
            <a:r>
              <a:rPr lang="en-US" altLang="zh-CN" sz="1600" dirty="0"/>
              <a:t>   S	7ff005c8,8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160812" y="5193196"/>
            <a:ext cx="2136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注意：</a:t>
            </a:r>
            <a:r>
              <a:rPr lang="en-US" altLang="zh-CN" sz="1400" dirty="0"/>
              <a:t>I</a:t>
            </a:r>
            <a:r>
              <a:rPr lang="zh-CN" altLang="en-US" sz="1400" dirty="0"/>
              <a:t>符号前没有空格，而每个</a:t>
            </a:r>
            <a:r>
              <a:rPr lang="en-US" altLang="zh-CN" sz="1400" dirty="0"/>
              <a:t>M</a:t>
            </a:r>
            <a:r>
              <a:rPr lang="zh-CN" altLang="en-US" sz="1400" dirty="0"/>
              <a:t>、</a:t>
            </a:r>
            <a:r>
              <a:rPr lang="en-US" altLang="zh-CN" sz="1400" dirty="0"/>
              <a:t>L</a:t>
            </a:r>
            <a:r>
              <a:rPr lang="zh-CN" altLang="en-US" sz="1400" dirty="0"/>
              <a:t>、</a:t>
            </a:r>
            <a:r>
              <a:rPr lang="en-US" altLang="zh-CN" sz="1400" dirty="0"/>
              <a:t>S</a:t>
            </a:r>
            <a:r>
              <a:rPr lang="zh-CN" altLang="en-US" sz="1400" dirty="0"/>
              <a:t>符号前总有一个空格，代表对应的数据访问是由指令（执行）引起的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A873311-4307-4E86-B5A2-EFBB3ADD0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57"/>
    </mc:Choice>
    <mc:Fallback xmlns="">
      <p:transition spd="slow" advTm="89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2897869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/>
              <a:t>任务：在</a:t>
            </a:r>
            <a:r>
              <a:rPr lang="en-US" altLang="zh-CN" sz="2000" b="1" dirty="0" err="1"/>
              <a:t>csim.c</a:t>
            </a:r>
            <a:r>
              <a:rPr lang="zh-CN" altLang="en-US" sz="2000" b="1" dirty="0"/>
              <a:t>提供的程序框架中，编写实现一个</a:t>
            </a:r>
            <a:r>
              <a:rPr lang="en-US" altLang="zh-CN" sz="2000" b="1" dirty="0"/>
              <a:t>Cache</a:t>
            </a:r>
            <a:r>
              <a:rPr lang="zh-CN" altLang="en-US" sz="2000" b="1" dirty="0"/>
              <a:t>模拟器：</a:t>
            </a:r>
            <a:endParaRPr lang="en-US" altLang="zh-CN" sz="2000" b="1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b="1" dirty="0"/>
              <a:t>输入：内存访问轨迹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b="1" dirty="0"/>
              <a:t>操作：模拟缓存相对内存访问轨迹的命中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缺失行为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b="1" dirty="0"/>
              <a:t>输出：命中、缺失和（缓存行）淘汰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驱逐的总数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/>
              <a:t>具体要求：完成的</a:t>
            </a:r>
            <a:r>
              <a:rPr lang="en-US" altLang="zh-CN" sz="2000" b="1" dirty="0" err="1"/>
              <a:t>csim.c</a:t>
            </a:r>
            <a:r>
              <a:rPr lang="zh-CN" altLang="en-US" sz="2000" b="1" dirty="0"/>
              <a:t>文件应能接受与参考缓存模拟器</a:t>
            </a:r>
            <a:r>
              <a:rPr lang="en-US" altLang="zh-CN" sz="2000" dirty="0" err="1"/>
              <a:t>csim</a:t>
            </a:r>
            <a:r>
              <a:rPr lang="en-US" altLang="zh-CN" sz="2000" dirty="0"/>
              <a:t>-ref</a:t>
            </a:r>
            <a:r>
              <a:rPr lang="zh-CN" altLang="en-US" sz="2000" b="1" dirty="0"/>
              <a:t>相同的命令行参数并产生一致的输出结果。</a:t>
            </a:r>
            <a:endParaRPr lang="en-US" altLang="zh-CN" sz="2000" b="1" dirty="0"/>
          </a:p>
          <a:p>
            <a:pPr marL="344487" lvl="1" indent="0" eaLnBrk="1" hangingPunct="1">
              <a:spcBef>
                <a:spcPts val="0"/>
              </a:spcBef>
              <a:spcAft>
                <a:spcPts val="1800"/>
              </a:spcAft>
              <a:buNone/>
            </a:pPr>
            <a:endParaRPr lang="en-US" altLang="zh-CN" sz="1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4185084"/>
            <a:ext cx="82296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b="1" kern="0" dirty="0"/>
              <a:t>命令行格式：</a:t>
            </a:r>
            <a:r>
              <a:rPr lang="pt-BR" altLang="zh-CN" sz="2000" kern="0" dirty="0">
                <a:solidFill>
                  <a:srgbClr val="00B050"/>
                </a:solidFill>
              </a:rPr>
              <a:t>csim-ref [-hv] -s &lt;s&gt; -E &lt;E&gt; -b &lt;b&gt; -t &lt;tracefile&gt;</a:t>
            </a:r>
            <a:endParaRPr lang="en-US" altLang="zh-CN" sz="2000" kern="0" dirty="0">
              <a:solidFill>
                <a:srgbClr val="00B05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/>
              <a:t>-h: </a:t>
            </a:r>
            <a:r>
              <a:rPr lang="zh-CN" altLang="en-US" sz="1800" b="0" kern="0" dirty="0"/>
              <a:t>显示帮助信息（可选）</a:t>
            </a:r>
            <a:endParaRPr lang="zh-CN" altLang="en-US" sz="1800" b="1" kern="0" dirty="0"/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/>
              <a:t>-v: </a:t>
            </a:r>
            <a:r>
              <a:rPr lang="zh-CN" altLang="en-US" sz="1800" b="0" kern="0" dirty="0"/>
              <a:t>显示轨迹信息（可选）</a:t>
            </a:r>
            <a:endParaRPr lang="en-US" altLang="zh-CN" sz="1800" b="0" kern="0" dirty="0"/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>
                <a:solidFill>
                  <a:srgbClr val="FF0000"/>
                </a:solidFill>
              </a:rPr>
              <a:t>-s &lt;s&gt;: </a:t>
            </a:r>
            <a:r>
              <a:rPr lang="zh-CN" altLang="en-US" sz="1800" b="0" kern="0" dirty="0">
                <a:solidFill>
                  <a:srgbClr val="FF0000"/>
                </a:solidFill>
              </a:rPr>
              <a:t>组索引位数</a:t>
            </a:r>
            <a:endParaRPr lang="en-US" altLang="zh-CN" sz="1800" b="0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>
                <a:solidFill>
                  <a:srgbClr val="FF0000"/>
                </a:solidFill>
              </a:rPr>
              <a:t>-E &lt;E&gt;: </a:t>
            </a:r>
            <a:r>
              <a:rPr lang="zh-CN" altLang="en-US" sz="1800" b="0" kern="0" dirty="0">
                <a:solidFill>
                  <a:srgbClr val="FF0000"/>
                </a:solidFill>
              </a:rPr>
              <a:t>关联度（每组包含的缓存行数）</a:t>
            </a:r>
            <a:endParaRPr lang="en-US" altLang="zh-CN" sz="1800" b="0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>
                <a:solidFill>
                  <a:srgbClr val="FF0000"/>
                </a:solidFill>
              </a:rPr>
              <a:t>-b &lt;b&gt;: </a:t>
            </a:r>
            <a:r>
              <a:rPr lang="zh-CN" altLang="en-US" sz="1800" b="0" kern="0" dirty="0">
                <a:solidFill>
                  <a:srgbClr val="FF0000"/>
                </a:solidFill>
              </a:rPr>
              <a:t>内存块内地址位数</a:t>
            </a:r>
            <a:endParaRPr lang="en-US" altLang="zh-CN" sz="1800" b="0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CN" sz="1800" b="0" kern="0" dirty="0"/>
              <a:t>-t &lt;</a:t>
            </a:r>
            <a:r>
              <a:rPr lang="en-US" altLang="zh-CN" sz="1800" b="0" kern="0" dirty="0" err="1"/>
              <a:t>tracefile</a:t>
            </a:r>
            <a:r>
              <a:rPr lang="en-US" altLang="zh-CN" sz="1800" b="0" kern="0" dirty="0"/>
              <a:t>&gt;: </a:t>
            </a:r>
            <a:r>
              <a:rPr lang="zh-CN" altLang="en-US" sz="1800" b="0" kern="0" dirty="0"/>
              <a:t>内存访问轨迹文件名</a:t>
            </a:r>
            <a:endParaRPr lang="zh-CN" altLang="en-US" sz="1800" b="1" kern="0" dirty="0"/>
          </a:p>
          <a:p>
            <a:pPr marL="344487" lvl="1" indent="0" eaLnBrk="1" hangingPunct="1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endParaRPr lang="en-US" altLang="zh-CN" sz="1800" b="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5205568" y="4545124"/>
            <a:ext cx="39389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示例：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$&gt;./</a:t>
            </a:r>
            <a:r>
              <a:rPr lang="en-US" altLang="zh-CN" sz="1400" dirty="0" err="1"/>
              <a:t>csim</a:t>
            </a:r>
            <a:r>
              <a:rPr lang="en-US" altLang="zh-CN" sz="1400" dirty="0"/>
              <a:t>-ref -v -s 4 -E 1 -b 4 -t traces/</a:t>
            </a:r>
            <a:r>
              <a:rPr lang="en-US" altLang="zh-CN" sz="1400" dirty="0" err="1"/>
              <a:t>yi.trace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0000FF"/>
                </a:solidFill>
              </a:rPr>
              <a:t>L 10,1 miss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M 20,1 miss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L 22,1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S 18,1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L 110,1 miss eviction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L 210,1 miss eviction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M 12,1 miss eviction hit </a:t>
            </a:r>
          </a:p>
          <a:p>
            <a:r>
              <a:rPr lang="en-US" altLang="zh-CN" sz="1400" dirty="0">
                <a:solidFill>
                  <a:srgbClr val="0000FF"/>
                </a:solidFill>
              </a:rPr>
              <a:t>hits:4 misses:5 evictions:3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155FD0E9-078C-4D1D-A218-DCFC73AAF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66"/>
    </mc:Choice>
    <mc:Fallback xmlns="">
      <p:transition spd="slow" advTm="8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000" b="1" dirty="0" err="1"/>
              <a:t>csim.c</a:t>
            </a:r>
            <a:r>
              <a:rPr lang="zh-CN" altLang="en-US" sz="2000" b="1" dirty="0"/>
              <a:t>编程要求： </a:t>
            </a:r>
            <a:endParaRPr lang="en-US" altLang="zh-CN" sz="2000" b="1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/>
              <a:t>模拟器必须在输入参数</a:t>
            </a:r>
            <a:r>
              <a:rPr lang="en-US" altLang="zh-CN" sz="1600" dirty="0"/>
              <a:t>s</a:t>
            </a:r>
            <a:r>
              <a:rPr lang="zh-CN" altLang="en-US" sz="1600" dirty="0"/>
              <a:t>、</a:t>
            </a:r>
            <a:r>
              <a:rPr lang="en-US" altLang="zh-CN" sz="1600" dirty="0"/>
              <a:t>E</a:t>
            </a:r>
            <a:r>
              <a:rPr lang="zh-CN" altLang="en-US" sz="1600" dirty="0"/>
              <a:t>、</a:t>
            </a:r>
            <a:r>
              <a:rPr lang="en-US" altLang="zh-CN" sz="1600" dirty="0"/>
              <a:t>b</a:t>
            </a:r>
            <a:r>
              <a:rPr lang="zh-CN" altLang="en-US" sz="1600" dirty="0"/>
              <a:t>设置为任意值时均能正确工作</a:t>
            </a:r>
            <a:r>
              <a:rPr lang="en-US" altLang="zh-CN" sz="1600" dirty="0"/>
              <a:t>——</a:t>
            </a:r>
            <a:r>
              <a:rPr lang="zh-CN" altLang="en-US" sz="1600" dirty="0"/>
              <a:t>即需要使用</a:t>
            </a:r>
            <a:r>
              <a:rPr lang="en-US" altLang="zh-CN" sz="1600" dirty="0" err="1"/>
              <a:t>malloc</a:t>
            </a:r>
            <a:r>
              <a:rPr lang="zh-CN" altLang="en-US" sz="1600" dirty="0"/>
              <a:t>函数（而不是代码中固定大小的值）来为模拟器中数据结构分配存储空间。</a:t>
            </a:r>
            <a:endParaRPr lang="en-US" altLang="zh-CN" sz="16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/>
              <a:t>由于实验仅关心数据</a:t>
            </a:r>
            <a:r>
              <a:rPr lang="en-US" altLang="zh-CN" sz="1600" dirty="0"/>
              <a:t>Cache</a:t>
            </a:r>
            <a:r>
              <a:rPr lang="zh-CN" altLang="en-US" sz="1600" dirty="0"/>
              <a:t>的性能，因此模拟器应忽略所有指令</a:t>
            </a:r>
            <a:r>
              <a:rPr lang="en-US" altLang="zh-CN" sz="1600" dirty="0"/>
              <a:t>cache</a:t>
            </a:r>
            <a:r>
              <a:rPr lang="zh-CN" altLang="en-US" sz="1600" dirty="0"/>
              <a:t>访问（即轨迹中“</a:t>
            </a:r>
            <a:r>
              <a:rPr lang="en-US" altLang="zh-CN" sz="1600" dirty="0"/>
              <a:t>I”</a:t>
            </a:r>
            <a:r>
              <a:rPr lang="zh-CN" altLang="en-US" sz="1600" dirty="0"/>
              <a:t>起始的行）</a:t>
            </a:r>
            <a:endParaRPr lang="en-US" altLang="zh-CN" sz="1600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/>
              <a:t>假设内存访问的地址总是正确对齐的，即一次内存访问从不跨越块的边界</a:t>
            </a:r>
            <a:r>
              <a:rPr lang="en-US" altLang="zh-CN" sz="1600" dirty="0"/>
              <a:t>——</a:t>
            </a:r>
            <a:r>
              <a:rPr lang="zh-CN" altLang="en-US" sz="1600" dirty="0"/>
              <a:t>因此可</a:t>
            </a:r>
            <a:r>
              <a:rPr lang="zh-CN" altLang="en-US" sz="1600" b="1" dirty="0">
                <a:solidFill>
                  <a:srgbClr val="FF0000"/>
                </a:solidFill>
              </a:rPr>
              <a:t>忽略</a:t>
            </a:r>
            <a:r>
              <a:rPr lang="zh-CN" altLang="en-US" sz="1600" dirty="0"/>
              <a:t>访问轨迹中给出的</a:t>
            </a:r>
            <a:r>
              <a:rPr lang="zh-CN" altLang="en-US" sz="1600" b="1" dirty="0">
                <a:solidFill>
                  <a:srgbClr val="FF0000"/>
                </a:solidFill>
              </a:rPr>
              <a:t>访问请求大小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1600" dirty="0"/>
              <a:t>main</a:t>
            </a:r>
            <a:r>
              <a:rPr lang="zh-CN" altLang="en-US" sz="1600" dirty="0"/>
              <a:t>函数最后必须调用</a:t>
            </a:r>
            <a:r>
              <a:rPr lang="en-US" altLang="zh-CN" sz="1600" dirty="0" err="1"/>
              <a:t>printSummary</a:t>
            </a:r>
            <a:r>
              <a:rPr lang="zh-CN" altLang="en-US" sz="1600" dirty="0"/>
              <a:t>函数输出结果，并如下传之以命中</a:t>
            </a:r>
            <a:r>
              <a:rPr lang="en-US" altLang="zh-CN" sz="1600" dirty="0"/>
              <a:t>hit</a:t>
            </a:r>
            <a:r>
              <a:rPr lang="zh-CN" altLang="en-US" sz="1600" dirty="0"/>
              <a:t>、缺失</a:t>
            </a:r>
            <a:r>
              <a:rPr lang="en-US" altLang="zh-CN" sz="1600" dirty="0"/>
              <a:t>miss</a:t>
            </a:r>
            <a:r>
              <a:rPr lang="zh-CN" altLang="en-US" sz="1600" dirty="0"/>
              <a:t>和淘汰</a:t>
            </a:r>
            <a:r>
              <a:rPr lang="en-US" altLang="zh-CN" sz="1600" dirty="0"/>
              <a:t>/</a:t>
            </a:r>
            <a:r>
              <a:rPr lang="zh-CN" altLang="en-US" sz="1600" dirty="0"/>
              <a:t>驱逐</a:t>
            </a:r>
            <a:r>
              <a:rPr lang="en-US" altLang="zh-CN" sz="1600" dirty="0"/>
              <a:t>eviction</a:t>
            </a:r>
            <a:r>
              <a:rPr lang="zh-CN" altLang="en-US" sz="1600" dirty="0"/>
              <a:t>的总数作为参数：</a:t>
            </a:r>
            <a:endParaRPr lang="en-US" altLang="zh-CN" sz="1600" b="1" dirty="0"/>
          </a:p>
          <a:p>
            <a:pPr marL="361950" lvl="1" indent="0" algn="ctr" eaLnBrk="1" hangingPunct="1">
              <a:buClr>
                <a:schemeClr val="tx2"/>
              </a:buClr>
              <a:buNone/>
            </a:pPr>
            <a:r>
              <a:rPr lang="en-US" altLang="zh-CN" sz="1800" b="1" dirty="0" err="1">
                <a:solidFill>
                  <a:srgbClr val="00B0F0"/>
                </a:solidFill>
              </a:rPr>
              <a:t>printSummary</a:t>
            </a:r>
            <a:r>
              <a:rPr lang="en-US" altLang="zh-CN" sz="1800" b="1" dirty="0">
                <a:solidFill>
                  <a:srgbClr val="00B0F0"/>
                </a:solidFill>
              </a:rPr>
              <a:t>(</a:t>
            </a:r>
            <a:r>
              <a:rPr lang="en-US" altLang="zh-CN" sz="1800" b="1" dirty="0" err="1">
                <a:solidFill>
                  <a:srgbClr val="00B0F0"/>
                </a:solidFill>
              </a:rPr>
              <a:t>hit_count</a:t>
            </a:r>
            <a:r>
              <a:rPr lang="en-US" altLang="zh-CN" sz="1800" b="1" dirty="0">
                <a:solidFill>
                  <a:srgbClr val="00B0F0"/>
                </a:solidFill>
              </a:rPr>
              <a:t>, </a:t>
            </a:r>
            <a:r>
              <a:rPr lang="en-US" altLang="zh-CN" sz="1800" b="1" dirty="0" err="1">
                <a:solidFill>
                  <a:srgbClr val="00B0F0"/>
                </a:solidFill>
              </a:rPr>
              <a:t>miss_count</a:t>
            </a:r>
            <a:r>
              <a:rPr lang="en-US" altLang="zh-CN" sz="1800" b="1" dirty="0">
                <a:solidFill>
                  <a:srgbClr val="00B0F0"/>
                </a:solidFill>
              </a:rPr>
              <a:t>, </a:t>
            </a:r>
            <a:r>
              <a:rPr lang="en-US" altLang="zh-CN" sz="1800" b="1" dirty="0" err="1">
                <a:solidFill>
                  <a:srgbClr val="00B0F0"/>
                </a:solidFill>
              </a:rPr>
              <a:t>eviction_count</a:t>
            </a:r>
            <a:r>
              <a:rPr lang="en-US" altLang="zh-CN" sz="1800" b="1" dirty="0">
                <a:solidFill>
                  <a:srgbClr val="00B0F0"/>
                </a:solidFill>
              </a:rPr>
              <a:t>);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en-US" altLang="zh-CN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367644" y="4689140"/>
            <a:ext cx="50765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u="sng" dirty="0" err="1">
                <a:solidFill>
                  <a:srgbClr val="FF0000"/>
                </a:solidFill>
              </a:rPr>
              <a:t>csim.c</a:t>
            </a:r>
            <a:r>
              <a:rPr lang="zh-CN" altLang="en-US" sz="1600" u="sng" dirty="0">
                <a:solidFill>
                  <a:srgbClr val="FF0000"/>
                </a:solidFill>
              </a:rPr>
              <a:t>代码框架</a:t>
            </a:r>
            <a:endParaRPr lang="en-US" altLang="zh-CN" sz="1600" u="sng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0000FF"/>
                </a:solidFill>
              </a:rPr>
              <a:t>#include</a:t>
            </a:r>
            <a:r>
              <a:rPr lang="en-US" altLang="zh-CN" sz="1400" dirty="0"/>
              <a:t> “</a:t>
            </a:r>
            <a:r>
              <a:rPr lang="en-US" altLang="zh-CN" sz="1400" dirty="0" err="1"/>
              <a:t>cachelab.h</a:t>
            </a:r>
            <a:r>
              <a:rPr lang="en-US" altLang="zh-CN" sz="1400" dirty="0"/>
              <a:t>”</a:t>
            </a:r>
          </a:p>
          <a:p>
            <a:r>
              <a:rPr lang="en-US" altLang="zh-CN" sz="1400" dirty="0" err="1">
                <a:solidFill>
                  <a:srgbClr val="0000FF"/>
                </a:solidFill>
              </a:rPr>
              <a:t>int</a:t>
            </a:r>
            <a:r>
              <a:rPr lang="en-US" altLang="zh-CN" sz="1400" dirty="0">
                <a:solidFill>
                  <a:srgbClr val="0000FF"/>
                </a:solidFill>
              </a:rPr>
              <a:t> </a:t>
            </a:r>
            <a:r>
              <a:rPr lang="en-US" altLang="zh-CN" sz="1400" dirty="0"/>
              <a:t>main() {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>
                <a:solidFill>
                  <a:srgbClr val="0000FF"/>
                </a:solidFill>
              </a:rPr>
              <a:t>int</a:t>
            </a:r>
            <a:r>
              <a:rPr lang="en-US" altLang="zh-CN" sz="1400" dirty="0">
                <a:solidFill>
                  <a:srgbClr val="0000FF"/>
                </a:solidFill>
              </a:rPr>
              <a:t> </a:t>
            </a:r>
            <a:r>
              <a:rPr lang="en-US" altLang="zh-CN" sz="1400" dirty="0" err="1"/>
              <a:t>hit_count</a:t>
            </a:r>
            <a:r>
              <a:rPr lang="en-US" altLang="zh-CN" sz="1400" dirty="0"/>
              <a:t> = 0, </a:t>
            </a:r>
            <a:r>
              <a:rPr lang="en-US" altLang="zh-CN" sz="1400" dirty="0" err="1"/>
              <a:t>miss_count</a:t>
            </a:r>
            <a:r>
              <a:rPr lang="en-US" altLang="zh-CN" sz="1400" dirty="0"/>
              <a:t> = 0, </a:t>
            </a:r>
            <a:r>
              <a:rPr lang="en-US" altLang="zh-CN" sz="1400" dirty="0" err="1"/>
              <a:t>eviction_count</a:t>
            </a:r>
            <a:r>
              <a:rPr lang="en-US" altLang="zh-CN" sz="1400" dirty="0"/>
              <a:t> = 0;</a:t>
            </a:r>
          </a:p>
          <a:p>
            <a:r>
              <a:rPr lang="en-US" altLang="zh-CN" sz="1400" dirty="0"/>
              <a:t>    … …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printSummary</a:t>
            </a:r>
            <a:r>
              <a:rPr lang="en-US" altLang="zh-CN" sz="1400" dirty="0"/>
              <a:t>(</a:t>
            </a:r>
            <a:r>
              <a:rPr lang="en-US" altLang="zh-CN" sz="1400" dirty="0" err="1"/>
              <a:t>hit_count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miss_count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eviction_count</a:t>
            </a:r>
            <a:r>
              <a:rPr lang="en-US" altLang="zh-CN" sz="1400" dirty="0"/>
              <a:t>);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>
                <a:solidFill>
                  <a:srgbClr val="0000FF"/>
                </a:solidFill>
              </a:rPr>
              <a:t>return</a:t>
            </a:r>
            <a:r>
              <a:rPr lang="en-US" altLang="zh-CN" sz="1400" dirty="0"/>
              <a:t> 0;</a:t>
            </a:r>
          </a:p>
          <a:p>
            <a:r>
              <a:rPr lang="en-US" altLang="zh-CN" sz="1400" dirty="0"/>
              <a:t>}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6768244" y="4703656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0" dirty="0"/>
              <a:t>每一数据装载</a:t>
            </a:r>
            <a:r>
              <a:rPr lang="en-US" altLang="zh-CN" sz="1200" b="0" dirty="0"/>
              <a:t>(L)</a:t>
            </a:r>
            <a:r>
              <a:rPr lang="zh-CN" altLang="en-US" sz="1200" b="0" dirty="0"/>
              <a:t>或存储</a:t>
            </a:r>
            <a:r>
              <a:rPr lang="en-US" altLang="zh-CN" sz="1200" b="0" dirty="0"/>
              <a:t>(S)</a:t>
            </a:r>
            <a:r>
              <a:rPr lang="zh-CN" altLang="en-US" sz="1200" b="0" dirty="0"/>
              <a:t>操作可引发最多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次缓存缺失</a:t>
            </a:r>
            <a:r>
              <a:rPr lang="en-US" altLang="zh-CN" sz="1200" b="0" dirty="0"/>
              <a:t>(miss)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b="0" dirty="0"/>
              <a:t>数据修改操作</a:t>
            </a:r>
            <a:r>
              <a:rPr lang="en-US" altLang="zh-CN" sz="1200" b="0" dirty="0"/>
              <a:t>(M)</a:t>
            </a:r>
            <a:r>
              <a:rPr lang="zh-CN" altLang="en-US" sz="1200" b="0" dirty="0"/>
              <a:t>可认为是同一地址上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次装载后跟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次存储，因此可引发</a:t>
            </a:r>
            <a:r>
              <a:rPr lang="en-US" altLang="zh-CN" sz="1200" b="0" dirty="0"/>
              <a:t>2</a:t>
            </a:r>
            <a:r>
              <a:rPr lang="zh-CN" altLang="en-US" sz="1200" b="0" dirty="0"/>
              <a:t>次缓存命中</a:t>
            </a:r>
            <a:r>
              <a:rPr lang="en-US" altLang="zh-CN" sz="1200" b="0" dirty="0"/>
              <a:t>(hit) </a:t>
            </a:r>
            <a:r>
              <a:rPr lang="zh-CN" altLang="en-US" sz="1200" b="0" dirty="0"/>
              <a:t>，或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次缺失</a:t>
            </a:r>
            <a:r>
              <a:rPr lang="en-US" altLang="zh-CN" sz="1200" b="0" dirty="0"/>
              <a:t>+1</a:t>
            </a:r>
            <a:r>
              <a:rPr lang="zh-CN" altLang="en-US" sz="1200" b="0" dirty="0"/>
              <a:t>次命中外加可能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次淘汰</a:t>
            </a:r>
            <a:r>
              <a:rPr lang="en-US" altLang="zh-CN" sz="1200" b="0" dirty="0"/>
              <a:t>/</a:t>
            </a:r>
            <a:r>
              <a:rPr lang="zh-CN" altLang="en-US" sz="1200" b="0" dirty="0"/>
              <a:t>驱逐</a:t>
            </a:r>
            <a:r>
              <a:rPr lang="en-US" altLang="zh-CN" sz="1200" b="0" dirty="0"/>
              <a:t>(evict)</a:t>
            </a:r>
            <a:endParaRPr lang="zh-CN" altLang="en-US" sz="1200" b="0" dirty="0"/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A5773AB0-C02C-4290-B7D5-1BD4C508E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3"/>
    </mc:Choice>
    <mc:Fallback xmlns="">
      <p:transition spd="slow" advTm="8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8780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000" b="1" dirty="0"/>
              <a:t>Cache</a:t>
            </a:r>
            <a:r>
              <a:rPr lang="zh-CN" altLang="en-US" sz="2000" b="1" dirty="0"/>
              <a:t>性能测试：</a:t>
            </a:r>
            <a:endParaRPr lang="en-US" altLang="zh-CN" sz="2000" b="1" dirty="0"/>
          </a:p>
          <a:p>
            <a:pPr lvl="1" eaLnBrk="1" hangingPunct="1">
              <a:buFont typeface="Wingdings" panose="05000000000000000000" pitchFamily="2" charset="2"/>
              <a:buChar char="n"/>
            </a:pPr>
            <a:r>
              <a:rPr lang="en-US" altLang="zh-CN" sz="2400" b="1" dirty="0"/>
              <a:t>8</a:t>
            </a:r>
            <a:r>
              <a:rPr lang="zh-CN" altLang="en-US" sz="2400" b="1" dirty="0"/>
              <a:t>个测试用例</a:t>
            </a:r>
            <a:r>
              <a:rPr lang="en-US" altLang="zh-CN" sz="2400" dirty="0"/>
              <a:t>——</a:t>
            </a:r>
            <a:r>
              <a:rPr lang="zh-CN" altLang="en-US" sz="2400" dirty="0"/>
              <a:t>不同</a:t>
            </a:r>
            <a:r>
              <a:rPr lang="en-US" altLang="zh-CN" sz="2400" dirty="0"/>
              <a:t>Cache</a:t>
            </a:r>
            <a:r>
              <a:rPr lang="zh-CN" altLang="en-US" sz="2400" dirty="0"/>
              <a:t>参数和访问轨迹</a:t>
            </a:r>
            <a:endParaRPr lang="en-US" altLang="zh-CN" sz="2400" dirty="0"/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1 -E 1 -b 1 -t traces/yi2.trace</a:t>
            </a: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4 -E 2 -b 4 -t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yi.trace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1 -b 4 -t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dave.trace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1 -b 3 -t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2 -b 3 -t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2 -E 4 -b 3 -t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5 -E 1 -b 5 -t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trans.trace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693737" lvl="2" indent="0" eaLnBrk="1" hangingPunct="1"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linux</a:t>
            </a:r>
            <a:r>
              <a:rPr lang="en-US" altLang="zh-CN" sz="1800" dirty="0">
                <a:solidFill>
                  <a:srgbClr val="0000FF"/>
                </a:solidFill>
              </a:rPr>
              <a:t>&gt; ./</a:t>
            </a:r>
            <a:r>
              <a:rPr lang="en-US" altLang="zh-CN" sz="1800" dirty="0" err="1">
                <a:solidFill>
                  <a:srgbClr val="0000FF"/>
                </a:solidFill>
              </a:rPr>
              <a:t>csim</a:t>
            </a:r>
            <a:r>
              <a:rPr lang="en-US" altLang="zh-CN" sz="1800" dirty="0">
                <a:solidFill>
                  <a:srgbClr val="0000FF"/>
                </a:solidFill>
              </a:rPr>
              <a:t> -s 5 -E 1 -b 5 -t traces/</a:t>
            </a:r>
            <a:r>
              <a:rPr lang="en-US" altLang="zh-CN" sz="1800" dirty="0" err="1">
                <a:solidFill>
                  <a:srgbClr val="0000FF"/>
                </a:solidFill>
              </a:rPr>
              <a:t>long.trace</a:t>
            </a:r>
            <a:endParaRPr lang="en-US" altLang="zh-CN" sz="1800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761767"/>
            <a:ext cx="1828800" cy="241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75" y="1952836"/>
            <a:ext cx="1038225" cy="152400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025B2B2-8781-4771-93E5-8B7873A58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4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6"/>
    </mc:Choice>
    <mc:Fallback xmlns="">
      <p:transition spd="slow" advTm="13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23628" y="4545124"/>
            <a:ext cx="6786754" cy="2124236"/>
            <a:chOff x="1907704" y="5337212"/>
            <a:chExt cx="5328592" cy="14612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7704" y="5337212"/>
              <a:ext cx="5328592" cy="146121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2987824" y="5445224"/>
              <a:ext cx="1332148" cy="126037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463988" y="5445224"/>
              <a:ext cx="1332148" cy="1260376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2987824" y="5697252"/>
              <a:ext cx="133214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 bwMode="auto">
            <a:xfrm>
              <a:off x="4463988" y="5697252"/>
              <a:ext cx="133214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46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16D0DB-81B0-4D2B-88A7-75E8E48ADA1C}" type="slidenum">
              <a:rPr lang="en-US" altLang="zh-CN" sz="1000" b="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0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实验内容：编写</a:t>
            </a:r>
            <a:r>
              <a:rPr lang="en-US" altLang="zh-CN" dirty="0"/>
              <a:t>Cache</a:t>
            </a:r>
            <a:r>
              <a:rPr lang="zh-CN" altLang="en-US" dirty="0"/>
              <a:t>模拟器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8780"/>
            <a:ext cx="8229600" cy="4625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p"/>
            </a:pPr>
            <a:r>
              <a:rPr lang="en-US" altLang="zh-CN" sz="2000" b="1" dirty="0"/>
              <a:t>Cache</a:t>
            </a:r>
            <a:r>
              <a:rPr lang="zh-CN" altLang="en-US" sz="2000" b="1" dirty="0"/>
              <a:t>性能测试：</a:t>
            </a:r>
            <a:endParaRPr lang="en-US" altLang="zh-CN" sz="2000" b="1" dirty="0"/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00B050"/>
                </a:solidFill>
              </a:rPr>
              <a:t>test-</a:t>
            </a:r>
            <a:r>
              <a:rPr lang="en-US" altLang="zh-CN" sz="2800" b="1" dirty="0" err="1">
                <a:solidFill>
                  <a:srgbClr val="00B050"/>
                </a:solidFill>
              </a:rPr>
              <a:t>csim</a:t>
            </a:r>
            <a:r>
              <a:rPr lang="zh-CN" altLang="en-US" sz="2800" b="1" dirty="0"/>
              <a:t>测试程序：</a:t>
            </a:r>
            <a:r>
              <a:rPr lang="zh-CN" altLang="en-US" sz="2800" dirty="0"/>
              <a:t>依次使用上列每一测试用例对</a:t>
            </a:r>
            <a:r>
              <a:rPr lang="en-US" altLang="zh-CN" sz="2800" dirty="0" err="1"/>
              <a:t>csim</a:t>
            </a:r>
            <a:r>
              <a:rPr lang="zh-CN" altLang="en-US" sz="2800" dirty="0"/>
              <a:t>进行测试</a:t>
            </a:r>
            <a:endParaRPr lang="en-US" altLang="zh-CN" sz="2800" b="1" dirty="0"/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 对每一测试，</a:t>
            </a:r>
            <a:r>
              <a:rPr lang="en-US" altLang="zh-CN" sz="2000" dirty="0"/>
              <a:t>test-</a:t>
            </a:r>
            <a:r>
              <a:rPr lang="en-US" altLang="zh-CN" sz="2000" dirty="0" err="1"/>
              <a:t>csim</a:t>
            </a:r>
            <a:r>
              <a:rPr lang="zh-CN" altLang="en-US" sz="2000" dirty="0"/>
              <a:t>从缓存的</a:t>
            </a:r>
            <a:r>
              <a:rPr lang="en-US" altLang="zh-CN" sz="2000" dirty="0"/>
              <a:t>Hits</a:t>
            </a:r>
            <a:r>
              <a:rPr lang="zh-CN" altLang="en-US" sz="2000" dirty="0"/>
              <a:t>（命中）</a:t>
            </a:r>
            <a:r>
              <a:rPr lang="en-US" altLang="zh-CN" sz="2000" dirty="0"/>
              <a:t>/Misses</a:t>
            </a:r>
            <a:r>
              <a:rPr lang="zh-CN" altLang="en-US" sz="2000" dirty="0"/>
              <a:t>（缺失）</a:t>
            </a:r>
            <a:r>
              <a:rPr lang="en-US" altLang="zh-CN" sz="2000" dirty="0"/>
              <a:t>/Evicts</a:t>
            </a:r>
            <a:r>
              <a:rPr lang="zh-CN" altLang="en-US" sz="2000" dirty="0"/>
              <a:t>（淘汰</a:t>
            </a:r>
            <a:r>
              <a:rPr lang="en-US" altLang="zh-CN" sz="2000" dirty="0"/>
              <a:t>/</a:t>
            </a:r>
            <a:r>
              <a:rPr lang="zh-CN" altLang="en-US" sz="2000" dirty="0"/>
              <a:t>驱逐）数量三个指标比较了所实现</a:t>
            </a:r>
            <a:r>
              <a:rPr lang="en-US" altLang="zh-CN" sz="2000" dirty="0" err="1"/>
              <a:t>csim</a:t>
            </a:r>
            <a:r>
              <a:rPr lang="zh-CN" altLang="en-US" sz="2000" dirty="0"/>
              <a:t>模拟器和参考</a:t>
            </a:r>
            <a:r>
              <a:rPr lang="en-US" altLang="zh-CN" sz="2000" dirty="0"/>
              <a:t>Cache</a:t>
            </a:r>
            <a:r>
              <a:rPr lang="zh-CN" altLang="en-US" sz="2000" dirty="0"/>
              <a:t>模拟器</a:t>
            </a:r>
            <a:r>
              <a:rPr lang="en-US" altLang="zh-CN" sz="2000" dirty="0" err="1"/>
              <a:t>csim</a:t>
            </a:r>
            <a:r>
              <a:rPr lang="en-US" altLang="zh-CN" sz="2000" dirty="0"/>
              <a:t>-ref</a:t>
            </a:r>
            <a:r>
              <a:rPr lang="zh-CN" altLang="en-US" sz="2000" dirty="0"/>
              <a:t>的性能，</a:t>
            </a:r>
            <a:endParaRPr lang="en-US" altLang="zh-CN" sz="2000" dirty="0"/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/>
              <a:t>计算</a:t>
            </a:r>
            <a:r>
              <a:rPr lang="en-US" altLang="zh-CN" sz="2000" dirty="0" err="1"/>
              <a:t>csim</a:t>
            </a:r>
            <a:r>
              <a:rPr lang="zh-CN" altLang="en-US" sz="2000" dirty="0"/>
              <a:t>实现获得的分数：每个用例的每一指标</a:t>
            </a:r>
            <a:r>
              <a:rPr lang="en-US" altLang="zh-CN" sz="2000" dirty="0"/>
              <a:t>1</a:t>
            </a:r>
            <a:r>
              <a:rPr lang="zh-CN" altLang="en-US" sz="2000" dirty="0"/>
              <a:t>分（最后一个用例</a:t>
            </a:r>
            <a:r>
              <a:rPr lang="en-US" altLang="zh-CN" sz="2000" dirty="0"/>
              <a:t>2</a:t>
            </a:r>
            <a:r>
              <a:rPr lang="zh-CN" altLang="en-US" sz="2000" dirty="0"/>
              <a:t>分）</a:t>
            </a:r>
            <a:r>
              <a:rPr lang="en-US" altLang="zh-CN" sz="2000" dirty="0"/>
              <a:t>——</a:t>
            </a:r>
            <a:r>
              <a:rPr lang="zh-CN" altLang="en-US" sz="2000" dirty="0"/>
              <a:t>与参考</a:t>
            </a:r>
            <a:r>
              <a:rPr lang="en-US" altLang="zh-CN" sz="2000" dirty="0" err="1"/>
              <a:t>csim</a:t>
            </a:r>
            <a:r>
              <a:rPr lang="en-US" altLang="zh-CN" sz="2000" dirty="0"/>
              <a:t>-ref</a:t>
            </a:r>
            <a:r>
              <a:rPr lang="zh-CN" altLang="en-US" sz="2000" dirty="0"/>
              <a:t>模拟器输出指标相同则判为正确： 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b="1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6CBE7B89-146A-408C-ABD4-ED95785FD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8"/>
    </mc:Choice>
    <mc:Fallback xmlns="">
      <p:transition spd="slow" advTm="3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1F627C-BA34-4A8E-976F-548E69F936F2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0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205038"/>
            <a:ext cx="7543800" cy="1295400"/>
          </a:xfrm>
        </p:spPr>
        <p:txBody>
          <a:bodyPr/>
          <a:lstStyle/>
          <a:p>
            <a:pPr algn="ctr" eaLnBrk="1" hangingPunct="1"/>
            <a:r>
              <a:rPr lang="zh-CN" altLang="en-US"/>
              <a:t>谢  谢！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98E8A77-E4D2-48BF-AA32-765E94FF1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62722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8"/>
    </mc:Choice>
    <mc:Fallback xmlns="">
      <p:transition spd="slow" advTm="4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24886</TotalTime>
  <Words>2128</Words>
  <Application>Microsoft Office PowerPoint</Application>
  <PresentationFormat>全屏显示(4:3)</PresentationFormat>
  <Paragraphs>148</Paragraphs>
  <Slides>9</Slides>
  <Notes>9</Notes>
  <HiddenSlides>0</HiddenSlides>
  <MMClips>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黑体</vt:lpstr>
      <vt:lpstr>楷体</vt:lpstr>
      <vt:lpstr>宋体</vt:lpstr>
      <vt:lpstr>Arial</vt:lpstr>
      <vt:lpstr>Wingdings</vt:lpstr>
      <vt:lpstr>Network</vt:lpstr>
      <vt:lpstr>cache模拟器的设计与实现</vt:lpstr>
      <vt:lpstr>实验概述</vt:lpstr>
      <vt:lpstr>实验数据与文件</vt:lpstr>
      <vt:lpstr>实验数据与文件</vt:lpstr>
      <vt:lpstr>实验内容：编写Cache模拟器</vt:lpstr>
      <vt:lpstr>实验内容：编写Cache模拟器</vt:lpstr>
      <vt:lpstr>实验内容：编写Cache模拟器</vt:lpstr>
      <vt:lpstr>实验内容：编写Cache模拟器</vt:lpstr>
      <vt:lpstr>谢  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SU</dc:creator>
  <cp:lastModifiedBy>12187</cp:lastModifiedBy>
  <cp:revision>790</cp:revision>
  <dcterms:created xsi:type="dcterms:W3CDTF">2010-12-07T11:42:22Z</dcterms:created>
  <dcterms:modified xsi:type="dcterms:W3CDTF">2023-04-04T08:16:55Z</dcterms:modified>
</cp:coreProperties>
</file>